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6" r:id="rId2"/>
    <p:sldId id="284" r:id="rId3"/>
    <p:sldId id="285" r:id="rId4"/>
    <p:sldId id="289" r:id="rId5"/>
    <p:sldId id="286" r:id="rId6"/>
    <p:sldId id="317" r:id="rId7"/>
    <p:sldId id="263" r:id="rId8"/>
    <p:sldId id="291" r:id="rId9"/>
    <p:sldId id="292" r:id="rId10"/>
    <p:sldId id="316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87" r:id="rId27"/>
    <p:sldId id="314" r:id="rId28"/>
    <p:sldId id="315" r:id="rId29"/>
    <p:sldId id="308" r:id="rId30"/>
    <p:sldId id="309" r:id="rId31"/>
    <p:sldId id="313" r:id="rId32"/>
    <p:sldId id="311" r:id="rId33"/>
    <p:sldId id="31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1BCAF5-AC71-4723-AF85-8539B568CDC9}">
          <p14:sldIdLst>
            <p14:sldId id="276"/>
            <p14:sldId id="284"/>
            <p14:sldId id="285"/>
            <p14:sldId id="289"/>
            <p14:sldId id="286"/>
            <p14:sldId id="317"/>
            <p14:sldId id="263"/>
            <p14:sldId id="291"/>
            <p14:sldId id="292"/>
            <p14:sldId id="316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87"/>
            <p14:sldId id="314"/>
            <p14:sldId id="315"/>
            <p14:sldId id="308"/>
            <p14:sldId id="309"/>
            <p14:sldId id="313"/>
            <p14:sldId id="311"/>
            <p14:sldId id="318"/>
          </p14:sldIdLst>
        </p14:section>
        <p14:section name="Untitled Section" id="{399DC331-3F93-4B6E-AC4B-19B3FC53535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626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62CE0-26CC-4FE8-B0F9-06DAC7B6B2D7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B5DF5-C8EF-48B6-A909-3FD506923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E765-C9F1-4660-A571-A583BB0C2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667F5-A7F0-461B-8A0E-34CC8FFC0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936D0-A3CA-4B43-A475-EB97BFE8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794A-C2F6-4D9B-BEC8-753E572E8481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AF6CB-30B4-45C9-AD42-CB489E38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C27BA-4C49-4A6E-BABE-A6507890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1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B0D8-569A-4F4E-A8EE-E3E93D6D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7668A-F470-4958-AFA9-2236F031F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0A74-6DA0-48A7-96FA-ADCA3300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86B3-FE45-4A4F-8FF6-E30CF887478B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4CC3D-9924-4709-A298-989AEA74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6865B-0121-4046-A1B3-C2A6C150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8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9FFC9-B024-45FE-8F03-5F9ED7DA5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DFBB0-EA73-4F72-8743-9735D4115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A19C6-F75C-4D44-8224-2E38E8E7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5105-2FA4-4CB0-B63F-9122D0D93E45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94AF-003C-415D-BF5E-81C2AD05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A8B22-403F-419A-996B-5510F79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18AB-9AA4-48B0-A82D-CBBC0817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6F84-3A60-41AF-BE31-B921F8D3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F9417-90A0-40CA-98B9-F7EDBE8D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E5696-EE64-460E-9CD5-C9E8F0EDA638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ED47-6CAA-42BD-9696-3BD7C2E8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52A6D-D1EB-40FB-81DC-31F258DE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4D03-5E92-4815-B97F-9E5A7681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7D53B-277E-406B-85E8-A38164C77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2DA6-42ED-4138-8E86-65E402B9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80A35-10DC-424A-AE0A-FD429D71AD34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E0C3A-B22E-4C76-B330-006D423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DE46C-E09F-4362-9D8A-C91F23EC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3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31E4-1742-40A0-9233-D3170DA2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EAFE-0274-47CE-9618-A7D08246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B4AB1-66BB-4DC0-8377-4080B9B9B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09A7E-F635-416A-A279-57C2AA47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4C0A-5ACC-4087-82F4-A78965E59875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8E87A-AE59-40EE-8057-0242F96E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1D59D-B932-4447-BD5E-D8266504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8210-9626-4E09-A20A-626DD48E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4F2AF-0A22-4CCF-88CB-C257F7D53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81E94-C36E-4958-B526-5F3C2E93B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8A1F2-61BC-4C32-B42C-BF284F07C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F8D32-78BA-4C4F-9301-67D6FABAC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FE4AD-5C92-40D6-9052-F8DEFA09B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55667-99EC-49CF-A597-EB08C2D098CC}" type="datetime1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5D940-263A-441B-B838-8654F57CC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4D5A3-5BD5-426B-879B-226FF186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0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6B11-A123-40E6-8F21-92A47727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A98E4-65E5-4A4F-813F-1989BA89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71147-866E-4B00-892B-E83C9AD6A198}" type="datetime1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1D69E-7527-420C-9636-105F6401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332E2-EFC6-45F7-83F8-075DE022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4F673-8E5D-4DDF-AD9C-0D5EF50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6AD4-DAAC-4A99-A898-09880105B68A}" type="datetime1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8E7FE-5049-43F4-82E4-09A01D1E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5516A-C8B0-4FEB-8690-EC240B58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3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5221-74A7-40A3-AE28-B9FD6071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AD22-C33A-4F0F-903A-D8C5B88CC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5A851-8A46-48E3-8C34-7A079004C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0B073-6FAE-431A-A440-9097A43F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F111-296A-47D0-8B48-544CFF61C142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81ACC-49A3-4138-B4E3-6328661B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34952-68DB-4D6C-BFC2-6C856BF9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1321-0E29-4CFE-ADD1-F2BEE1CD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39B82E-E79F-46DE-8F94-5E70F5755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EC98D-E8DC-44DF-84FF-62800EE8A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429EF-3729-4514-A468-581F3C9E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1A61-011B-4F2E-A945-F818070C5406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A4E12-E27D-45C4-8D1E-005FB0FB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B1D33-4FC8-4D10-B5BD-53172ABC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97968-6374-4AEB-9858-0D5B0019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A0B78-BC3D-440E-90F6-9650FA35C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4B078-16C1-405F-B9BD-122FA48CF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1EF03-E48D-4C94-A3CD-8650B6F4B938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72917-19F5-44B4-AA97-5A7F0E145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8ECB4-2421-47DD-B445-ABFAEB0CB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g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81.jpg"/><Relationship Id="rId7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7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7CD7B-ED7C-437B-84F1-4ED8077A8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62" y="1"/>
            <a:ext cx="1244338" cy="1244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B3A8D-608F-4406-8544-D86205755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40" y="3514140"/>
            <a:ext cx="6165130" cy="253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B1B2E-076A-4218-AED9-4740B541AAEA}"/>
              </a:ext>
            </a:extLst>
          </p:cNvPr>
          <p:cNvSpPr txBox="1"/>
          <p:nvPr/>
        </p:nvSpPr>
        <p:spPr>
          <a:xfrm>
            <a:off x="1065229" y="139559"/>
            <a:ext cx="9294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Capstone Project - 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D3C65-E9DC-495B-8C79-47718AFE2320}"/>
              </a:ext>
            </a:extLst>
          </p:cNvPr>
          <p:cNvSpPr txBox="1"/>
          <p:nvPr/>
        </p:nvSpPr>
        <p:spPr>
          <a:xfrm>
            <a:off x="235671" y="1244339"/>
            <a:ext cx="10891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3366"/>
                </a:solidFill>
              </a:rPr>
              <a:t>Regression – Yes Bank Stock Closing Price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18610-431A-4FF6-95B0-642C1919CECE}"/>
              </a:ext>
            </a:extLst>
          </p:cNvPr>
          <p:cNvSpPr txBox="1"/>
          <p:nvPr/>
        </p:nvSpPr>
        <p:spPr>
          <a:xfrm>
            <a:off x="3374794" y="6104542"/>
            <a:ext cx="5731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By – Anmol Sachdeva</a:t>
            </a:r>
          </a:p>
        </p:txBody>
      </p:sp>
    </p:spTree>
    <p:extLst>
      <p:ext uri="{BB962C8B-B14F-4D97-AF65-F5344CB8AC3E}">
        <p14:creationId xmlns:p14="http://schemas.microsoft.com/office/powerpoint/2010/main" val="1777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AF227A-C34F-4B4F-A99A-D6CF7E37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2" y="1799727"/>
            <a:ext cx="11745798" cy="31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7A349-4BC7-46B4-AF54-11FA35F4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FD2ED-FB0E-48D3-88AC-39893122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04" y="365970"/>
            <a:ext cx="7277100" cy="990600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D08E750-3CF2-4F3A-AF7F-D0666D8EE749}"/>
              </a:ext>
            </a:extLst>
          </p:cNvPr>
          <p:cNvSpPr/>
          <p:nvPr/>
        </p:nvSpPr>
        <p:spPr>
          <a:xfrm>
            <a:off x="138456" y="5154336"/>
            <a:ext cx="11965756" cy="1536569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366"/>
              </a:solidFill>
            </a:endParaRPr>
          </a:p>
          <a:p>
            <a:pPr algn="ctr"/>
            <a:r>
              <a:rPr lang="en-US" sz="2000" dirty="0">
                <a:solidFill>
                  <a:srgbClr val="003366"/>
                </a:solidFill>
              </a:rPr>
              <a:t>This chart gives us a clear understanding and visualization of our independent variables open , high and price from July 2005 till November 2020 </a:t>
            </a:r>
          </a:p>
          <a:p>
            <a:pPr algn="ctr"/>
            <a:r>
              <a:rPr lang="en-US" sz="2000" dirty="0">
                <a:solidFill>
                  <a:srgbClr val="003366"/>
                </a:solidFill>
              </a:rPr>
              <a:t>   The insights can help in creating a positive business impact, as we can see the up trend in the stock price from July 2005 to 2018 which was a beneficial time for the investor and after Rana Kapoor fraud there was downtrend in the stock price..</a:t>
            </a:r>
          </a:p>
          <a:p>
            <a:pPr algn="ctr"/>
            <a:endParaRPr lang="en-US" dirty="0">
              <a:solidFill>
                <a:srgbClr val="003366"/>
              </a:solidFill>
            </a:endParaRPr>
          </a:p>
        </p:txBody>
      </p: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54A305BF-B18C-4487-9B61-640945260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456" y="5197429"/>
            <a:ext cx="356551" cy="343706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40B9A704-2CA8-4153-992C-A6EFE8E43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122" y="5750768"/>
            <a:ext cx="356551" cy="343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5CB030-62CD-4446-B37A-07C398F79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4261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9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D35782-FB62-415D-BB6E-479C9762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66240E-F849-4643-8A26-0FE2C2B79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1" y="401916"/>
            <a:ext cx="7334250" cy="1009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DDB20-CB51-4FC9-B081-528D91313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82" y="1889129"/>
            <a:ext cx="11706225" cy="495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2E1C6FA-F1A6-4D58-A2F0-69DD336E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4429"/>
            <a:ext cx="6356220" cy="44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363F0-49C3-4195-8A2D-E6C3C954F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949" y="2879729"/>
            <a:ext cx="5765129" cy="3209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143E5-6803-4EB5-A6C9-35692E068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4261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8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FFFA7-D76C-4C91-B538-E14251B9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2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51760-CB38-453D-ABBB-B2A8EAAB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CC71A-F451-4BD0-8D02-EC00E5B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4" y="365970"/>
            <a:ext cx="72771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E0E07-C21B-4A4E-8961-1FD98E08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70" y="2107921"/>
            <a:ext cx="5901181" cy="31367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457FFD9-C322-43C0-9C34-E27980B7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5233"/>
            <a:ext cx="6205600" cy="45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7F3DC-3D7E-4D2C-9AB3-BE9D8C646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72560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9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CFCE8-C0A6-4A30-A686-12CCCB4D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245" y="12729"/>
            <a:ext cx="8134350" cy="1352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7B6F33-BA96-4CAC-BD45-AC627729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5" y="324243"/>
            <a:ext cx="7277100" cy="99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1F872-35B7-4757-8CAE-8A47E5E2439D}"/>
              </a:ext>
            </a:extLst>
          </p:cNvPr>
          <p:cNvSpPr txBox="1"/>
          <p:nvPr/>
        </p:nvSpPr>
        <p:spPr>
          <a:xfrm>
            <a:off x="828305" y="1339386"/>
            <a:ext cx="1101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C00000"/>
                </a:solidFill>
              </a:rPr>
              <a:t>Distribution of High Low and Normal Price of a Stock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F2C24F-A139-4051-898E-13099484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3984"/>
            <a:ext cx="4025245" cy="338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63ECEFA-04E6-46A1-9ED0-731B3525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45" y="1928440"/>
            <a:ext cx="4173570" cy="34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2FBB99A-2542-43CB-93FA-5C3BCCF2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28" y="1963983"/>
            <a:ext cx="3871911" cy="338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1A8021-F105-46D7-A286-E8858A555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718" y="5492721"/>
            <a:ext cx="8983288" cy="1300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03F38A-D434-41A8-964D-1387378D8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6641A-555E-4110-82DC-A037385A6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05601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7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B6854-7B31-457E-91BA-C2BC4C22D648}"/>
              </a:ext>
            </a:extLst>
          </p:cNvPr>
          <p:cNvSpPr/>
          <p:nvPr/>
        </p:nvSpPr>
        <p:spPr>
          <a:xfrm>
            <a:off x="463776" y="1515245"/>
            <a:ext cx="11467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C00000"/>
                </a:solidFill>
              </a:rPr>
              <a:t>Distribution of High Low and Normal Price of a Stock  {After Transformations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065B-372F-4BD5-89CA-DC305C74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2C7F86-AA64-4221-A46E-B94AB5BB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1" y="401916"/>
            <a:ext cx="7334250" cy="100965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2A9FA60-DE73-4BD3-8503-A1A554B0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05" y="2038465"/>
            <a:ext cx="3863961" cy="376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A5C6492-EF85-4807-B7FF-FE0F76B6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9" y="2129625"/>
            <a:ext cx="3949832" cy="36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2C5FF0E-EC5D-46C9-81F0-5DDF41844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5" y="2038465"/>
            <a:ext cx="3845153" cy="376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4A70C-B4AB-4D39-98BF-3EEA63465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714" y="5556266"/>
            <a:ext cx="9839325" cy="1533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19080F-DC0B-47FC-A0DD-E3234735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E7C00-0E38-481A-97A9-0B0CE226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14843"/>
            <a:ext cx="6705600" cy="771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AC4534-135A-4BB3-A43C-05CF11D5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2E9AA-681C-4D97-8F44-D5D05DA6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9" y="305193"/>
            <a:ext cx="7334250" cy="100965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200D7BE-84DE-4C77-9019-9149BF1E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903086"/>
            <a:ext cx="3822324" cy="31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A500063-DAA3-4B97-A869-0D1F5F32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01" y="1911948"/>
            <a:ext cx="4176076" cy="31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FDE5D7F-2C1D-4D58-AEE7-837BC16D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60" y="1911948"/>
            <a:ext cx="4071740" cy="31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2FDB6-F9B1-4F3C-9F2B-723ADC790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849" y="5370961"/>
            <a:ext cx="12192000" cy="1300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CFCA0-5143-4672-9FED-34E536700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7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3C48C-B705-42EE-920E-A4E9CECE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540" y="2659389"/>
            <a:ext cx="4307313" cy="4198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9FF19-CB96-466B-8059-7D89877F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95" y="1420795"/>
            <a:ext cx="7162800" cy="485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11F7C5-04DD-473A-9A59-201387D96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382C1-2FE9-4D52-B7F9-07E7108BA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9" y="305193"/>
            <a:ext cx="7334250" cy="100965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BC21883-B27D-4DA5-866D-73BDF0972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5" y="2146328"/>
            <a:ext cx="74580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5957D-8A37-4A49-A01B-FC902DB44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8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BA1C3-F64C-429F-A3F6-36908C50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43"/>
            <a:ext cx="12192000" cy="1281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494B23-B907-471F-A127-C43B25E5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7" y="1633882"/>
            <a:ext cx="6071550" cy="1910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3CB1B-C2F6-4266-BF71-E2DC60414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444" y="1633882"/>
            <a:ext cx="6071549" cy="2609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41549-513B-4A37-9B18-A29AD3146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668" y="4224057"/>
            <a:ext cx="5587099" cy="240982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E5CE74A-E933-4C5D-9325-038294C2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2" y="3685880"/>
            <a:ext cx="5429985" cy="294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032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837C0-8EA7-43DD-9DEB-ABC61087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" y="0"/>
            <a:ext cx="1215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1F844-60CE-4F4C-B9D3-17C90535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5" y="65988"/>
            <a:ext cx="1218973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314508-68FE-419E-8862-8C5C91EF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02" y="265915"/>
            <a:ext cx="6067425" cy="99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804452-E7F3-4EE1-ADFF-7B7649EA9C6F}"/>
              </a:ext>
            </a:extLst>
          </p:cNvPr>
          <p:cNvSpPr txBox="1"/>
          <p:nvPr/>
        </p:nvSpPr>
        <p:spPr>
          <a:xfrm>
            <a:off x="394502" y="265915"/>
            <a:ext cx="902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Points For Discussion</a:t>
            </a:r>
          </a:p>
        </p:txBody>
      </p:sp>
    </p:spTree>
    <p:extLst>
      <p:ext uri="{BB962C8B-B14F-4D97-AF65-F5344CB8AC3E}">
        <p14:creationId xmlns:p14="http://schemas.microsoft.com/office/powerpoint/2010/main" val="1224145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01C42-7F47-4349-BCD3-DEF02148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37"/>
            <a:ext cx="12192000" cy="1213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115F48-AFD4-4F1D-9842-E2FF2316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5041"/>
            <a:ext cx="12192000" cy="237066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73FBF91-8E5E-4D69-9E73-FA8BE6E9F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90" y="1527977"/>
            <a:ext cx="5842556" cy="271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4B885-DED8-49D9-BF9F-86D0D936E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4" y="1527976"/>
            <a:ext cx="5842556" cy="2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83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149B70-6262-4EFE-AE54-4B666345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75414"/>
            <a:ext cx="8134350" cy="1352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47D400-7320-495D-B411-AAE533593E2B}"/>
              </a:ext>
            </a:extLst>
          </p:cNvPr>
          <p:cNvSpPr/>
          <p:nvPr/>
        </p:nvSpPr>
        <p:spPr>
          <a:xfrm>
            <a:off x="199808" y="521713"/>
            <a:ext cx="53493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Lasso Regression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5AB89-3C4A-4A9F-8935-5557D5C1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9" y="1602557"/>
            <a:ext cx="5050922" cy="315797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C12B350B-318F-4EE4-8092-4E971E5A4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23" y="1452564"/>
            <a:ext cx="6443068" cy="36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31F953-922F-45B7-A9C8-7185A9E4F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6" y="4813723"/>
            <a:ext cx="11942897" cy="19856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7BCEA-5844-4722-A171-ED726EDF8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81" y="6435967"/>
            <a:ext cx="5410200" cy="2381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A5521B-B8C1-48FC-BD39-855EF92D0648}"/>
              </a:ext>
            </a:extLst>
          </p:cNvPr>
          <p:cNvSpPr txBox="1"/>
          <p:nvPr/>
        </p:nvSpPr>
        <p:spPr>
          <a:xfrm>
            <a:off x="701594" y="6370363"/>
            <a:ext cx="434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We Got  Score of 82.02 For R-Squared Value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C656B8-FF19-45B0-B638-2AD30BCDF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15029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41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7CBC22-787B-443A-B415-0D587B59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707"/>
            <a:ext cx="12192000" cy="12205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709DEC-AC0B-4DBE-98E0-6B2760471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9" y="3714995"/>
            <a:ext cx="11764652" cy="314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074EE-4C95-4FB1-ABF9-3D418AD10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765"/>
            <a:ext cx="12192000" cy="246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9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5C961-1BA3-43AD-8044-5D895927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250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2935868-63F3-488E-BCC9-39999973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95" y="1170199"/>
            <a:ext cx="7362334" cy="279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CC5631-146B-42B0-8DAA-52D91447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4" y="4248614"/>
            <a:ext cx="11698665" cy="2610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622F77-87AD-4934-846F-2916BE495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47" y="6080239"/>
            <a:ext cx="6038850" cy="466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38AF07-CABA-4947-A6C2-66BA3B7FE198}"/>
              </a:ext>
            </a:extLst>
          </p:cNvPr>
          <p:cNvSpPr txBox="1"/>
          <p:nvPr/>
        </p:nvSpPr>
        <p:spPr>
          <a:xfrm flipH="1">
            <a:off x="710447" y="6115588"/>
            <a:ext cx="522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We Got a Score of 81.97 as R-Squared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86F36-A0BB-4F0C-ADDF-6F2BE6143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883"/>
            <a:ext cx="4581426" cy="24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5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5F3BC-2685-4B34-95E7-3BC9F4A67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4"/>
            <a:ext cx="12192000" cy="1243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7FB08C-D20F-4E08-AC52-82EBFBE68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590"/>
            <a:ext cx="12192000" cy="207221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1CA02D1-0769-40C3-B4E4-1731D3D5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6198"/>
            <a:ext cx="11528982" cy="320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465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9E9DA-C243-43B6-9B86-0B359F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26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E25232-5C7F-4A1A-8663-5801E2BE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6055"/>
            <a:ext cx="12192000" cy="2389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9586F4-715A-4FA2-87E4-004C5F07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74" y="6292785"/>
            <a:ext cx="6400800" cy="38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7BFC8-E29D-4CBE-8CA1-4186DC8A0221}"/>
              </a:ext>
            </a:extLst>
          </p:cNvPr>
          <p:cNvSpPr txBox="1"/>
          <p:nvPr/>
        </p:nvSpPr>
        <p:spPr>
          <a:xfrm>
            <a:off x="670874" y="6337985"/>
            <a:ext cx="601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We Got a Score of 53.09 as R-Squared Value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F792E75-4F37-4911-AF71-33B0EF3A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61" y="1271855"/>
            <a:ext cx="558827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D798F-A2D7-454D-BF52-652361A0F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1276531"/>
            <a:ext cx="5740924" cy="28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2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8376D-3016-41F6-BFC5-E5345076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33"/>
            <a:ext cx="12192000" cy="1205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F6FB83-1FFC-48B9-8D46-313AF4A3C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1412793"/>
            <a:ext cx="12047456" cy="2461623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551B22D7-04AF-49DC-BFDE-AC81153B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" y="3942022"/>
            <a:ext cx="12116586" cy="277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36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DCD9BD-6E4D-4424-B403-414B0CE8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75414"/>
            <a:ext cx="8134350" cy="1352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F5046-21CD-46FB-8B00-77FBC711037C}"/>
              </a:ext>
            </a:extLst>
          </p:cNvPr>
          <p:cNvSpPr txBox="1"/>
          <p:nvPr/>
        </p:nvSpPr>
        <p:spPr>
          <a:xfrm>
            <a:off x="311084" y="391512"/>
            <a:ext cx="4958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Decision Tree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EC4480C-03AE-4BEA-ABEE-FE114B138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11" y="1513068"/>
            <a:ext cx="6221691" cy="40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65171-E6E4-4847-B920-ECEA63771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" y="1611984"/>
            <a:ext cx="5626230" cy="3535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6BC86-8239-4E59-B4BF-C2751E6DC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84" y="5570781"/>
            <a:ext cx="11502275" cy="167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06015-9309-47FE-A756-46F6B7A6B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33" y="5641709"/>
            <a:ext cx="150094" cy="103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E3412C-521D-4C47-8AB6-15CFA4EE4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84" y="6557522"/>
            <a:ext cx="11502275" cy="167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B5E4B6-0864-41FA-AF72-544A49FAD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773718" y="5630641"/>
            <a:ext cx="150092" cy="103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9306D8-3548-454D-9CFA-1B1EFC1B8878}"/>
              </a:ext>
            </a:extLst>
          </p:cNvPr>
          <p:cNvSpPr txBox="1"/>
          <p:nvPr/>
        </p:nvSpPr>
        <p:spPr>
          <a:xfrm>
            <a:off x="744718" y="5685216"/>
            <a:ext cx="107508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 decision tree is a flowchart-like structure in which each internal node represents a test on a feature (e.g. whether a coin flip comes up heads or tails) , each leaf node represents a class label (decision taken after computing all features) and branches represent conjunctions of features that lead to those class</a:t>
            </a:r>
          </a:p>
          <a:p>
            <a:r>
              <a:rPr lang="en-US" sz="1400" b="1" dirty="0"/>
              <a:t>We Got a Score of 98.87 as R-Squared value </a:t>
            </a:r>
          </a:p>
          <a:p>
            <a:endParaRPr lang="en-US" sz="1200" dirty="0"/>
          </a:p>
        </p:txBody>
      </p: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367284CC-8277-4AC3-ADC2-F617D9347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681" y="5754451"/>
            <a:ext cx="379037" cy="379037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AD22ECE9-095A-44CF-8BA8-8A4B9D3C3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50" y="6254602"/>
            <a:ext cx="379037" cy="379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B79C49-8AD8-4845-8192-1E0C0539A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4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24F20-272C-4FD3-817E-1B38CAF2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75414"/>
            <a:ext cx="8134350" cy="1352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B8BFB7-B8BF-444F-B7CB-697CA486282D}"/>
              </a:ext>
            </a:extLst>
          </p:cNvPr>
          <p:cNvSpPr txBox="1"/>
          <p:nvPr/>
        </p:nvSpPr>
        <p:spPr>
          <a:xfrm>
            <a:off x="311084" y="391512"/>
            <a:ext cx="4958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2F704-A0D6-40D4-A90A-8BEA30DA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" y="1460807"/>
            <a:ext cx="5495826" cy="36423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FA3B07-9A14-43B2-8F61-717F5B71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326" y="1383702"/>
            <a:ext cx="6309674" cy="38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46D0C-F78C-41CD-9D25-6F81228E7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2" y="5260157"/>
            <a:ext cx="216817" cy="1494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B339BA-FF58-44E7-AD4D-F9D014985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738729" y="5260157"/>
            <a:ext cx="216817" cy="149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F1D1A-F060-4B98-8559-F434563C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7" y="5209693"/>
            <a:ext cx="11502275" cy="167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D2CA47-E757-4E1C-8545-0B8E15B1B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54" y="6627432"/>
            <a:ext cx="11502275" cy="167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A5F839-3B19-49B5-931B-A52D0F11450D}"/>
              </a:ext>
            </a:extLst>
          </p:cNvPr>
          <p:cNvSpPr txBox="1"/>
          <p:nvPr/>
        </p:nvSpPr>
        <p:spPr>
          <a:xfrm>
            <a:off x="870017" y="6097156"/>
            <a:ext cx="635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Got a Score of 99.06 as R-Squared 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B39D2-2A72-4FA6-89A3-CB4B3FBC225C}"/>
              </a:ext>
            </a:extLst>
          </p:cNvPr>
          <p:cNvSpPr txBox="1"/>
          <p:nvPr/>
        </p:nvSpPr>
        <p:spPr>
          <a:xfrm>
            <a:off x="870017" y="5439233"/>
            <a:ext cx="1057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algorithm</a:t>
            </a:r>
            <a:r>
              <a:rPr lang="en-US" dirty="0"/>
              <a:t> </a:t>
            </a:r>
            <a:r>
              <a:rPr lang="en-US" b="1" dirty="0"/>
              <a:t>builds a forest in the form of an ensemble of decision trees which adds more randomness while growing the trees</a:t>
            </a:r>
            <a:r>
              <a:rPr lang="en-US" dirty="0"/>
              <a:t>.</a:t>
            </a:r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47CFABB-3938-451F-A701-2725F428C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681" y="548659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925A1E59-29A4-4C31-838D-EFE46EF0F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694" y="6089760"/>
            <a:ext cx="457200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DF290C-750A-4A7F-97E2-E11D1A604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10793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E3B1E-2FD5-40B4-B645-47C605F2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8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E07834-626C-4B6E-BD17-3BA07D86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" y="0"/>
            <a:ext cx="12189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4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9D70A6-E670-4064-92C4-95BABBEF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817"/>
            <a:ext cx="12179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79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2F23A-BDB1-46D9-B1B6-960C98FD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" y="46538"/>
            <a:ext cx="12192000" cy="1043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8E4F6-CCB1-4C78-A40C-13077ED7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" y="1016131"/>
            <a:ext cx="12192000" cy="2028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5D2C6-BB38-4B25-A571-8EEC106F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292"/>
            <a:ext cx="12192000" cy="179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9E1D-5038-495F-A0BB-2E0F0C73F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51" y="3044858"/>
            <a:ext cx="160256" cy="3358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B0A5B-0769-4D59-AFDD-DCE1FF06F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9" y="6307800"/>
            <a:ext cx="12101217" cy="254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73394A-DEF6-47E8-9CCD-BDB4004C2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4233" y="3083968"/>
            <a:ext cx="87226" cy="3416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99FC8F-3444-4743-89F5-76E2C7718B3D}"/>
              </a:ext>
            </a:extLst>
          </p:cNvPr>
          <p:cNvSpPr txBox="1"/>
          <p:nvPr/>
        </p:nvSpPr>
        <p:spPr>
          <a:xfrm flipH="1">
            <a:off x="186016" y="3118305"/>
            <a:ext cx="119084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en-US" b="1" dirty="0">
                <a:solidFill>
                  <a:srgbClr val="003366"/>
                </a:solidFill>
              </a:rPr>
              <a:t>Decision Tree Regressor has given the best result with lowest MAE,MSE,RMSE AND MAPE Scores.</a:t>
            </a:r>
          </a:p>
          <a:p>
            <a:endParaRPr lang="en-US" b="1" dirty="0">
              <a:solidFill>
                <a:srgbClr val="003366"/>
              </a:solidFill>
            </a:endParaRPr>
          </a:p>
          <a:p>
            <a:r>
              <a:rPr lang="en-US" b="1" dirty="0"/>
              <a:t>7. </a:t>
            </a:r>
            <a:r>
              <a:rPr lang="en-US" b="1" dirty="0">
                <a:solidFill>
                  <a:srgbClr val="003366"/>
                </a:solidFill>
              </a:rPr>
              <a:t>Ridge regression shrunk the parameters to reduce complexity and multicollinearity but ended up affecting the evaluation metrics.</a:t>
            </a:r>
          </a:p>
          <a:p>
            <a:endParaRPr lang="en-US" b="1" dirty="0">
              <a:solidFill>
                <a:srgbClr val="003366"/>
              </a:solidFill>
            </a:endParaRPr>
          </a:p>
          <a:p>
            <a:r>
              <a:rPr lang="en-US" b="1" dirty="0"/>
              <a:t>8. </a:t>
            </a:r>
            <a:r>
              <a:rPr lang="en-US" b="1" dirty="0">
                <a:solidFill>
                  <a:srgbClr val="003366"/>
                </a:solidFill>
              </a:rPr>
              <a:t>Lasso regression did feature selection and ended up giving up worse results than ridge which again reflects the fact that each feature is important (as previously discussed).</a:t>
            </a:r>
          </a:p>
          <a:p>
            <a:endParaRPr lang="en-US" b="1" dirty="0">
              <a:solidFill>
                <a:srgbClr val="003366"/>
              </a:solidFill>
            </a:endParaRPr>
          </a:p>
          <a:p>
            <a:r>
              <a:rPr lang="en-US" b="1" dirty="0"/>
              <a:t>9. </a:t>
            </a:r>
            <a:r>
              <a:rPr lang="en-US" b="1" dirty="0">
                <a:solidFill>
                  <a:srgbClr val="003366"/>
                </a:solidFill>
              </a:rPr>
              <a:t>Random Forest end up giving the highest R squared value. The predicted values are nearly equal to the actual values. We got 99% accuracy.</a:t>
            </a:r>
          </a:p>
          <a:p>
            <a:endParaRPr lang="en-US" b="1" dirty="0">
              <a:solidFill>
                <a:srgbClr val="003366"/>
              </a:solidFill>
            </a:endParaRPr>
          </a:p>
          <a:p>
            <a:r>
              <a:rPr lang="en-US" b="1" dirty="0"/>
              <a:t>10. </a:t>
            </a:r>
            <a:r>
              <a:rPr lang="en-US" b="1" dirty="0">
                <a:solidFill>
                  <a:srgbClr val="003366"/>
                </a:solidFill>
              </a:rPr>
              <a:t>Linear regression , Lasso regression and Ridge regression showed nearly equal accuracy.</a:t>
            </a:r>
          </a:p>
        </p:txBody>
      </p:sp>
    </p:spTree>
    <p:extLst>
      <p:ext uri="{BB962C8B-B14F-4D97-AF65-F5344CB8AC3E}">
        <p14:creationId xmlns:p14="http://schemas.microsoft.com/office/powerpoint/2010/main" val="3079572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F52A01-4673-4767-9AD1-7079269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8"/>
            <a:ext cx="12192000" cy="6855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D180E0-D35D-4D82-A97B-5CFD41EF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150" y="3867248"/>
            <a:ext cx="3960486" cy="733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643D6-0BFD-4D49-A3BC-4275A290A149}"/>
              </a:ext>
            </a:extLst>
          </p:cNvPr>
          <p:cNvSpPr txBox="1"/>
          <p:nvPr/>
        </p:nvSpPr>
        <p:spPr>
          <a:xfrm flipH="1">
            <a:off x="4844150" y="3572759"/>
            <a:ext cx="3337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simplilearn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3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634476-4F3A-4019-BDA2-A57A16F8F5B9}"/>
              </a:ext>
            </a:extLst>
          </p:cNvPr>
          <p:cNvSpPr txBox="1"/>
          <p:nvPr/>
        </p:nvSpPr>
        <p:spPr>
          <a:xfrm>
            <a:off x="3261674" y="2298010"/>
            <a:ext cx="5542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C0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52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34F824-5C21-4B54-9BEA-F96CF784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386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A5C04-725A-4DF0-BB43-D82AA0B8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2" y="0"/>
            <a:ext cx="12189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5A7C5-0CFD-4569-8681-16DD33C0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27"/>
            <a:ext cx="12192000" cy="1392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55CA9-350E-41AE-8423-9D2836B1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8" y="1437263"/>
            <a:ext cx="4851289" cy="5363851"/>
          </a:xfrm>
          <a:prstGeom prst="rect">
            <a:avLst/>
          </a:prstGeom>
        </p:spPr>
      </p:pic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3923DDD-96EB-4D6F-956D-683D73B65FB3}"/>
              </a:ext>
            </a:extLst>
          </p:cNvPr>
          <p:cNvSpPr/>
          <p:nvPr/>
        </p:nvSpPr>
        <p:spPr>
          <a:xfrm>
            <a:off x="3921551" y="1649691"/>
            <a:ext cx="8078771" cy="840740"/>
          </a:xfrm>
          <a:prstGeom prst="round2Diag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Date:-</a:t>
            </a:r>
            <a:r>
              <a:rPr lang="en-US" sz="2800" dirty="0">
                <a:solidFill>
                  <a:schemeClr val="bg1"/>
                </a:solidFill>
              </a:rPr>
              <a:t> It denotes the month and year or a specific pricing.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417A159D-69FF-4706-A643-96840F274B4B}"/>
              </a:ext>
            </a:extLst>
          </p:cNvPr>
          <p:cNvSpPr/>
          <p:nvPr/>
        </p:nvSpPr>
        <p:spPr>
          <a:xfrm>
            <a:off x="323358" y="3212268"/>
            <a:ext cx="11625264" cy="838986"/>
          </a:xfrm>
          <a:prstGeom prst="round2DiagRect">
            <a:avLst/>
          </a:prstGeom>
          <a:noFill/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9FA73AD4-F6F9-4B85-BB88-8D9BD06AA42E}"/>
              </a:ext>
            </a:extLst>
          </p:cNvPr>
          <p:cNvSpPr/>
          <p:nvPr/>
        </p:nvSpPr>
        <p:spPr>
          <a:xfrm>
            <a:off x="4421171" y="2792775"/>
            <a:ext cx="7579151" cy="838986"/>
          </a:xfrm>
          <a:prstGeom prst="round2DiagRect">
            <a:avLst/>
          </a:prstGeom>
          <a:solidFill>
            <a:srgbClr val="003366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Open:-</a:t>
            </a:r>
            <a:r>
              <a:rPr lang="en-US" sz="2400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price at which a stock started trading that month is referred to as the "Open"</a:t>
            </a: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11FAE4A1-FDB5-47EC-82AE-784CBE11FE04}"/>
              </a:ext>
            </a:extLst>
          </p:cNvPr>
          <p:cNvSpPr/>
          <p:nvPr/>
        </p:nvSpPr>
        <p:spPr>
          <a:xfrm>
            <a:off x="4779390" y="3998345"/>
            <a:ext cx="7089252" cy="678730"/>
          </a:xfrm>
          <a:prstGeom prst="round2Diag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Low:-</a:t>
            </a:r>
            <a:r>
              <a:rPr lang="en-US" sz="2400" u="sng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</a:rPr>
              <a:t>It describes the monthly minimum price.…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93C86DC7-B848-4E97-BD62-3D54C9CA8331}"/>
              </a:ext>
            </a:extLst>
          </p:cNvPr>
          <p:cNvSpPr/>
          <p:nvPr/>
        </p:nvSpPr>
        <p:spPr>
          <a:xfrm>
            <a:off x="4506012" y="5022348"/>
            <a:ext cx="7442610" cy="678730"/>
          </a:xfrm>
          <a:prstGeom prst="round2Diag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High:-</a:t>
            </a:r>
            <a:r>
              <a:rPr lang="en-US" sz="2400" dirty="0">
                <a:solidFill>
                  <a:schemeClr val="bg1"/>
                </a:solidFill>
              </a:rPr>
              <a:t> The highest price for that particular month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F92A02D6-5398-46DC-AFAB-3A31E3D11637}"/>
              </a:ext>
            </a:extLst>
          </p:cNvPr>
          <p:cNvSpPr/>
          <p:nvPr/>
        </p:nvSpPr>
        <p:spPr>
          <a:xfrm>
            <a:off x="4066093" y="6091213"/>
            <a:ext cx="7882529" cy="678730"/>
          </a:xfrm>
          <a:prstGeom prst="round2Diag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Close:-</a:t>
            </a:r>
            <a:r>
              <a:rPr lang="en-US" sz="2000" u="sng" dirty="0">
                <a:solidFill>
                  <a:schemeClr val="bg1"/>
                </a:solidFill>
              </a:rPr>
              <a:t> </a:t>
            </a:r>
            <a:r>
              <a:rPr lang="en-US" sz="2000" dirty="0">
                <a:solidFill>
                  <a:schemeClr val="bg1"/>
                </a:solidFill>
              </a:rPr>
              <a:t>It refers to the Final trading price for that month , which we have to predict using regression.</a:t>
            </a:r>
          </a:p>
        </p:txBody>
      </p:sp>
    </p:spTree>
    <p:extLst>
      <p:ext uri="{BB962C8B-B14F-4D97-AF65-F5344CB8AC3E}">
        <p14:creationId xmlns:p14="http://schemas.microsoft.com/office/powerpoint/2010/main" val="413316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7CD7B-ED7C-437B-84F1-4ED8077A8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62" y="1"/>
            <a:ext cx="1244338" cy="1244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D1E01-0072-44AE-82AC-7DE40D7FBEA4}"/>
              </a:ext>
            </a:extLst>
          </p:cNvPr>
          <p:cNvSpPr txBox="1"/>
          <p:nvPr/>
        </p:nvSpPr>
        <p:spPr>
          <a:xfrm flipH="1">
            <a:off x="1495012" y="499622"/>
            <a:ext cx="8579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Capstone Project -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0F41D-AC74-4D0B-8A3F-AF454258684F}"/>
              </a:ext>
            </a:extLst>
          </p:cNvPr>
          <p:cNvSpPr txBox="1"/>
          <p:nvPr/>
        </p:nvSpPr>
        <p:spPr>
          <a:xfrm>
            <a:off x="501193" y="1823061"/>
            <a:ext cx="105674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3366"/>
                </a:solidFill>
              </a:rPr>
              <a:t>Regression – Yes Bank Stock Closing Price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916AF-3268-47E1-B473-A2173238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0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4651BE-77BB-449A-9DA2-09AE2DC1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474"/>
            <a:ext cx="12192000" cy="63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1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8714B-8CE4-411B-AF26-BAA279361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5633F5-1A34-4A3F-89E3-BC93FECF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4" y="420966"/>
            <a:ext cx="72771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12107-C179-4817-B871-B28FF48CA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738" y="1492744"/>
            <a:ext cx="9115425" cy="5048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529EBD-A2C3-410B-8DBE-09CC87B0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90" y="2030921"/>
            <a:ext cx="8096250" cy="254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BDB21-8DE1-4C08-A324-2D3EB869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4" y="365970"/>
            <a:ext cx="7277100" cy="9906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CD4B3D0F-8329-4698-A262-783DFA3B515D}"/>
              </a:ext>
            </a:extLst>
          </p:cNvPr>
          <p:cNvSpPr/>
          <p:nvPr/>
        </p:nvSpPr>
        <p:spPr>
          <a:xfrm>
            <a:off x="0" y="1733439"/>
            <a:ext cx="1660836" cy="287578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Insight’s found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 from the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chart?</a:t>
            </a:r>
          </a:p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3635B-D6C8-4D11-8348-9C88A321E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79" y="4662016"/>
            <a:ext cx="11934334" cy="1476006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6AF2AED0-FAD4-4415-9744-FE8137AFEB28}"/>
              </a:ext>
            </a:extLst>
          </p:cNvPr>
          <p:cNvSpPr/>
          <p:nvPr/>
        </p:nvSpPr>
        <p:spPr>
          <a:xfrm>
            <a:off x="1217775" y="5847748"/>
            <a:ext cx="10908238" cy="886118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3366"/>
                </a:solidFill>
              </a:rPr>
              <a:t>         From the above chart we can see that there was a good price rise from July 2005 till 2018 and it was a good            time to invest as there was a up trend. The price between 5Rs - 10Rs in around July 2005 and reached a peak price of above 350 Rs in the year 2018.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8F0E5D-4B96-4718-9BCC-078AE756E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4261"/>
            <a:ext cx="12192000" cy="218483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DEB36920-9C74-4F3D-8C17-2AC767D99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0239" y="5902704"/>
            <a:ext cx="356551" cy="3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9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528</Words>
  <Application>Microsoft Office PowerPoint</Application>
  <PresentationFormat>Widescreen</PresentationFormat>
  <Paragraphs>46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64</cp:revision>
  <dcterms:created xsi:type="dcterms:W3CDTF">2023-04-02T08:51:34Z</dcterms:created>
  <dcterms:modified xsi:type="dcterms:W3CDTF">2023-04-05T09:18:11Z</dcterms:modified>
</cp:coreProperties>
</file>